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10.xml" ContentType="application/vnd.openxmlformats-officedocument.theme+xml"/>
  <Override PartName="/ppt/slideLayouts/slideLayout28.xml" ContentType="application/vnd.openxmlformats-officedocument.presentationml.slideLayout+xml"/>
  <Override PartName="/ppt/theme/theme11.xml" ContentType="application/vnd.openxmlformats-officedocument.theme+xml"/>
  <Override PartName="/ppt/slideLayouts/slideLayout29.xml" ContentType="application/vnd.openxmlformats-officedocument.presentationml.slideLayout+xml"/>
  <Override PartName="/ppt/theme/theme12.xml" ContentType="application/vnd.openxmlformats-officedocument.theme+xml"/>
  <Override PartName="/ppt/slideLayouts/slideLayout30.xml" ContentType="application/vnd.openxmlformats-officedocument.presentationml.slideLayout+xml"/>
  <Override PartName="/ppt/theme/theme13.xml" ContentType="application/vnd.openxmlformats-officedocument.theme+xml"/>
  <Override PartName="/ppt/slideLayouts/slideLayout31.xml" ContentType="application/vnd.openxmlformats-officedocument.presentationml.slideLayout+xml"/>
  <Override PartName="/ppt/theme/theme14.xml" ContentType="application/vnd.openxmlformats-officedocument.theme+xml"/>
  <Override PartName="/ppt/slideLayouts/slideLayout32.xml" ContentType="application/vnd.openxmlformats-officedocument.presentationml.slideLayout+xml"/>
  <Override PartName="/ppt/theme/theme15.xml" ContentType="application/vnd.openxmlformats-officedocument.theme+xml"/>
  <Override PartName="/ppt/slideLayouts/slideLayout33.xml" ContentType="application/vnd.openxmlformats-officedocument.presentationml.slideLayout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4"/>
    <p:sldMasterId id="2147483800" r:id="rId5"/>
    <p:sldMasterId id="2147483825" r:id="rId6"/>
    <p:sldMasterId id="2147483833" r:id="rId7"/>
    <p:sldMasterId id="2147483835" r:id="rId8"/>
    <p:sldMasterId id="2147483837" r:id="rId9"/>
    <p:sldMasterId id="2147483839" r:id="rId10"/>
    <p:sldMasterId id="2147483841" r:id="rId11"/>
    <p:sldMasterId id="2147483843" r:id="rId12"/>
    <p:sldMasterId id="2147483796" r:id="rId13"/>
    <p:sldMasterId id="2147483845" r:id="rId14"/>
    <p:sldMasterId id="2147483855" r:id="rId15"/>
    <p:sldMasterId id="2147483853" r:id="rId16"/>
    <p:sldMasterId id="2147483851" r:id="rId17"/>
    <p:sldMasterId id="2147483849" r:id="rId18"/>
    <p:sldMasterId id="2147483847" r:id="rId19"/>
  </p:sldMasterIdLst>
  <p:notesMasterIdLst>
    <p:notesMasterId r:id="rId28"/>
  </p:notesMasterIdLst>
  <p:handoutMasterIdLst>
    <p:handoutMasterId r:id="rId29"/>
  </p:handoutMasterIdLst>
  <p:sldIdLst>
    <p:sldId id="258" r:id="rId20"/>
    <p:sldId id="263" r:id="rId21"/>
    <p:sldId id="269" r:id="rId22"/>
    <p:sldId id="264" r:id="rId23"/>
    <p:sldId id="265" r:id="rId24"/>
    <p:sldId id="268" r:id="rId25"/>
    <p:sldId id="266" r:id="rId26"/>
    <p:sldId id="267" r:id="rId2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38" userDrawn="1">
          <p15:clr>
            <a:srgbClr val="A4A3A4"/>
          </p15:clr>
        </p15:guide>
        <p15:guide id="2" pos="2661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bel Carrasquilla Suarez" initials="MCS" lastIdx="1" clrIdx="0">
    <p:extLst>
      <p:ext uri="{19B8F6BF-5375-455C-9EA6-DF929625EA0E}">
        <p15:presenceInfo xmlns:p15="http://schemas.microsoft.com/office/powerpoint/2012/main" userId="S-1-5-21-3210689980-1393573252-294811506-932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E9956"/>
    <a:srgbClr val="EF5F2A"/>
    <a:srgbClr val="019BE5"/>
    <a:srgbClr val="019CDF"/>
    <a:srgbClr val="226483"/>
    <a:srgbClr val="480041"/>
    <a:srgbClr val="305F69"/>
    <a:srgbClr val="E6D63E"/>
    <a:srgbClr val="61BF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4" autoAdjust="0"/>
    <p:restoredTop sz="94161" autoAdjust="0"/>
  </p:normalViewPr>
  <p:slideViewPr>
    <p:cSldViewPr>
      <p:cViewPr varScale="1">
        <p:scale>
          <a:sx n="65" d="100"/>
          <a:sy n="65" d="100"/>
        </p:scale>
        <p:origin x="616" y="40"/>
      </p:cViewPr>
      <p:guideLst>
        <p:guide orient="horz" pos="3838"/>
        <p:guide pos="26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976"/>
    </p:cViewPr>
  </p:sorterViewPr>
  <p:notesViewPr>
    <p:cSldViewPr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26" Type="http://schemas.openxmlformats.org/officeDocument/2006/relationships/slide" Target="slides/slide7.xml"/><Relationship Id="rId3" Type="http://schemas.openxmlformats.org/officeDocument/2006/relationships/customXml" Target="../customXml/item3.xml"/><Relationship Id="rId21" Type="http://schemas.openxmlformats.org/officeDocument/2006/relationships/slide" Target="slides/slide2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" Target="slides/slide6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0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5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4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slideMaster" Target="slideMasters/slideMaster16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3.xml"/><Relationship Id="rId27" Type="http://schemas.openxmlformats.org/officeDocument/2006/relationships/slide" Target="slides/slide8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39702-9B8E-4060-BC5A-343E50F8278F}" type="datetimeFigureOut">
              <a:rPr lang="es-CO" smtClean="0"/>
              <a:t>18/02/2020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6A224-9299-4B98-B7B5-016821099CB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851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862" tIns="48431" rIns="96862" bIns="48431" rtlCol="0"/>
          <a:lstStyle>
            <a:lvl1pPr algn="l">
              <a:defRPr sz="13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862" tIns="48431" rIns="96862" bIns="48431" rtlCol="0"/>
          <a:lstStyle>
            <a:lvl1pPr algn="r">
              <a:defRPr sz="1300"/>
            </a:lvl1pPr>
          </a:lstStyle>
          <a:p>
            <a:fld id="{DCEFC3C9-F5F6-4B4D-827C-B68F4EA84A4C}" type="datetimeFigureOut">
              <a:rPr lang="en-IN" smtClean="0"/>
              <a:pPr/>
              <a:t>18-02-2020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862" tIns="48431" rIns="96862" bIns="48431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8"/>
            <a:ext cx="5852160" cy="3780473"/>
          </a:xfrm>
          <a:prstGeom prst="rect">
            <a:avLst/>
          </a:prstGeom>
        </p:spPr>
        <p:txBody>
          <a:bodyPr vert="horz" lIns="96862" tIns="48431" rIns="96862" bIns="484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862" tIns="48431" rIns="96862" bIns="48431" rtlCol="0" anchor="b"/>
          <a:lstStyle>
            <a:lvl1pPr algn="l">
              <a:defRPr sz="13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862" tIns="48431" rIns="96862" bIns="48431" rtlCol="0" anchor="b"/>
          <a:lstStyle>
            <a:lvl1pPr algn="r">
              <a:defRPr sz="1300"/>
            </a:lvl1pPr>
          </a:lstStyle>
          <a:p>
            <a:fld id="{74A85F2A-0FAA-4319-9A96-571AB108DFAA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0822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 smtClean="0"/>
              <a:t>TCS</a:t>
            </a:r>
            <a:r>
              <a:rPr lang="es-CO" baseline="0" dirty="0" smtClean="0"/>
              <a:t> trabajará con </a:t>
            </a:r>
            <a:r>
              <a:rPr lang="es-CO" dirty="0" smtClean="0"/>
              <a:t>Automation</a:t>
            </a:r>
            <a:r>
              <a:rPr lang="es-CO" baseline="0" dirty="0" smtClean="0"/>
              <a:t> Anywhere que es la aplicación que maneja el Banco</a:t>
            </a:r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85F2A-0FAA-4319-9A96-571AB108DFAA}" type="slidenum">
              <a:rPr lang="en-IN" smtClean="0"/>
              <a:pPr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0518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4" y="4680867"/>
            <a:ext cx="822960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4" y="5276056"/>
            <a:ext cx="822960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2861" y="5879701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55392809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9"/>
          <p:cNvSpPr>
            <a:spLocks noChangeAspect="1" noEditPoints="1"/>
          </p:cNvSpPr>
          <p:nvPr userDrawn="1"/>
        </p:nvSpPr>
        <p:spPr bwMode="auto">
          <a:xfrm>
            <a:off x="11180176" y="390783"/>
            <a:ext cx="792350" cy="692593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>
          <a:xfrm>
            <a:off x="10941078" y="1183724"/>
            <a:ext cx="1243169" cy="164592"/>
            <a:chOff x="381000" y="333387"/>
            <a:chExt cx="2373191" cy="314204"/>
          </a:xfrm>
        </p:grpSpPr>
        <p:grpSp>
          <p:nvGrpSpPr>
            <p:cNvPr id="9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11" name="Freeform 10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39684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6226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23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55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652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668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2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3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3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33" name="Freeform 3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4" name="Freeform 3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Freeform 3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07692" y="2318366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48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817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0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681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28" y="3024683"/>
            <a:ext cx="6984776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28" y="3619872"/>
            <a:ext cx="6984776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87688" y="4390166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prstClr val="white"/>
                </a:solidFill>
              </a:rPr>
              <a:t>Copyright </a:t>
            </a:r>
            <a:r>
              <a:rPr lang="en-US" sz="750" dirty="0">
                <a:solidFill>
                  <a:prstClr val="white"/>
                </a:solidFill>
              </a:rPr>
              <a:t>© </a:t>
            </a:r>
            <a:r>
              <a:rPr lang="en-US" sz="750" dirty="0" smtClean="0">
                <a:solidFill>
                  <a:prstClr val="white"/>
                </a:solidFill>
              </a:rPr>
              <a:t>2014 Tata Consultancy Services Limited</a:t>
            </a:r>
            <a:endParaRPr lang="en-US" sz="750" dirty="0">
              <a:solidFill>
                <a:prstClr val="white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7328" y="4292868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212582110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51384" y="2319497"/>
            <a:ext cx="3130860" cy="4233703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  <a:solidFill>
            <a:schemeClr val="tx1"/>
          </a:solidFill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grpFill/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03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  <a:solidFill>
            <a:schemeClr val="tx1"/>
          </a:solidFill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grpFill/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629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480041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480041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49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226483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226483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04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EF5F2A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EF5F2A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978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002060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002060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72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89769"/>
            <a:ext cx="726831" cy="179363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5400000">
            <a:off x="11572712" y="5430045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00B0F0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9326880" y="5686899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00B0F0"/>
              </a:gs>
            </a:gsLst>
            <a:lin ang="10800000" scaled="1"/>
            <a:tileRect/>
          </a:gradFill>
        </p:grpSpPr>
        <p:sp>
          <p:nvSpPr>
            <p:cNvPr id="19" name="Rounded Rectangle 18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9"/>
          <p:cNvSpPr>
            <a:spLocks noChangeAspect="1" noEditPoints="1"/>
          </p:cNvSpPr>
          <p:nvPr userDrawn="1"/>
        </p:nvSpPr>
        <p:spPr bwMode="auto">
          <a:xfrm>
            <a:off x="11053644" y="592752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2" name="Group 18"/>
          <p:cNvGrpSpPr>
            <a:grpSpLocks noChangeAspect="1"/>
          </p:cNvGrpSpPr>
          <p:nvPr userDrawn="1"/>
        </p:nvGrpSpPr>
        <p:grpSpPr>
          <a:xfrm>
            <a:off x="9551962" y="615642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3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/>
          <p:nvPr userDrawn="1"/>
        </p:nvCxnSpPr>
        <p:spPr>
          <a:xfrm>
            <a:off x="10972801" y="592639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45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89769"/>
            <a:ext cx="726831" cy="179363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5400000">
            <a:off x="11572712" y="5430045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FFDD3E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9326880" y="5686899"/>
            <a:ext cx="2506120" cy="1016000"/>
            <a:chOff x="9232986" y="5702300"/>
            <a:chExt cx="2578100" cy="1016000"/>
          </a:xfrm>
          <a:solidFill>
            <a:srgbClr val="FFDD3E"/>
          </a:solidFill>
        </p:grpSpPr>
        <p:sp>
          <p:nvSpPr>
            <p:cNvPr id="19" name="Rounded Rectangle 18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9"/>
          <p:cNvSpPr>
            <a:spLocks noChangeAspect="1" noEditPoints="1"/>
          </p:cNvSpPr>
          <p:nvPr userDrawn="1"/>
        </p:nvSpPr>
        <p:spPr bwMode="auto">
          <a:xfrm>
            <a:off x="11053644" y="592752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ysClr val="windowText" lastClr="000000"/>
              </a:solidFill>
            </a:endParaRPr>
          </a:p>
        </p:txBody>
      </p:sp>
      <p:grpSp>
        <p:nvGrpSpPr>
          <p:cNvPr id="22" name="Group 18"/>
          <p:cNvGrpSpPr>
            <a:grpSpLocks noChangeAspect="1"/>
          </p:cNvGrpSpPr>
          <p:nvPr userDrawn="1"/>
        </p:nvGrpSpPr>
        <p:grpSpPr>
          <a:xfrm>
            <a:off x="9551962" y="615642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3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28" name="Straight Connector 27"/>
          <p:cNvCxnSpPr/>
          <p:nvPr userDrawn="1"/>
        </p:nvCxnSpPr>
        <p:spPr>
          <a:xfrm>
            <a:off x="10972801" y="5926392"/>
            <a:ext cx="0" cy="61375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914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55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8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639616" y="4869160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prstClr val="white"/>
                </a:solidFill>
              </a:rPr>
              <a:t>Copyright </a:t>
            </a:r>
            <a:r>
              <a:rPr lang="en-US" sz="750" dirty="0">
                <a:solidFill>
                  <a:prstClr val="white"/>
                </a:solidFill>
              </a:rPr>
              <a:t>© </a:t>
            </a:r>
            <a:r>
              <a:rPr lang="en-US" sz="750" dirty="0" smtClean="0">
                <a:solidFill>
                  <a:prstClr val="white"/>
                </a:solidFill>
              </a:rPr>
              <a:t>2014 Tata Consultancy Services Limited</a:t>
            </a:r>
            <a:endParaRPr lang="en-US" sz="750" dirty="0">
              <a:solidFill>
                <a:prstClr val="white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402646286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27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76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001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8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5291991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82745583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83470282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41267100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58785807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225875778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theme" Target="../theme/theme10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8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9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30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31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32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3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8"/>
            <a:ext cx="12192000" cy="6861956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9723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971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810" r:id="rId2"/>
    <p:sldLayoutId id="2147483809" r:id="rId3"/>
    <p:sldLayoutId id="2147483808" r:id="rId4"/>
    <p:sldLayoutId id="2147483830" r:id="rId5"/>
    <p:sldLayoutId id="2147483829" r:id="rId6"/>
    <p:sldLayoutId id="2147483811" r:id="rId7"/>
    <p:sldLayoutId id="2147483814" r:id="rId8"/>
    <p:sldLayoutId id="2147483816" r:id="rId9"/>
    <p:sldLayoutId id="2147483815" r:id="rId10"/>
    <p:sldLayoutId id="2147483832" r:id="rId11"/>
    <p:sldLayoutId id="2147483831" r:id="rId12"/>
    <p:sldLayoutId id="2147483819" r:id="rId13"/>
    <p:sldLayoutId id="2147483822" r:id="rId14"/>
    <p:sldLayoutId id="2147483821" r:id="rId15"/>
    <p:sldLayoutId id="2147483820" r:id="rId16"/>
    <p:sldLayoutId id="2147483827" r:id="rId17"/>
    <p:sldLayoutId id="2147483828" r:id="rId1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002060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5" name="Group 24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6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8" name="Freeform 27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Freeform 28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31" name="Straight Connector 30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29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EF5F2A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1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6" name="Straight Connector 25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8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480041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91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226483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695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FFDD3E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639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FFDD3E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24592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00B0F0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FFDD3E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752184" y="-27384"/>
            <a:ext cx="3672408" cy="270572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72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/>
          <a:srcRect l="388" r="1573" b="2711"/>
          <a:stretch/>
        </p:blipFill>
        <p:spPr>
          <a:xfrm>
            <a:off x="16042" y="0"/>
            <a:ext cx="12175958" cy="6849979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93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" t="16048" r="150"/>
          <a:stretch/>
        </p:blipFill>
        <p:spPr>
          <a:xfrm>
            <a:off x="-14068" y="0"/>
            <a:ext cx="12206067" cy="6840505"/>
          </a:xfrm>
          <a:prstGeom prst="rect">
            <a:avLst/>
          </a:prstGeom>
        </p:spPr>
      </p:pic>
      <p:sp>
        <p:nvSpPr>
          <p:cNvPr id="38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>
            <a:spLocks noChangeAspect="1"/>
          </p:cNvSpPr>
          <p:nvPr userDrawn="1"/>
        </p:nvSpPr>
        <p:spPr>
          <a:xfrm>
            <a:off x="0" y="2212948"/>
            <a:ext cx="6749144" cy="3331114"/>
          </a:xfrm>
          <a:prstGeom prst="rect">
            <a:avLst/>
          </a:prstGeom>
          <a:solidFill>
            <a:srgbClr val="0D72B9">
              <a:alpha val="65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D72B9">
              <a:alpha val="65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</p:grpSpPr>
        <p:grpSp>
          <p:nvGrpSpPr>
            <p:cNvPr id="42" name="Group 41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44" name="Freeform 43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5" name="Freeform 44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Freeform 45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47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rgbClr val="FEFEFE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977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00B0F0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FFDD3E">
              <a:alpha val="8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FFDD3E">
              <a:alpha val="8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251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FFDD3E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945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002060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08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FE9956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42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480041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68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226483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35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88776" y="260648"/>
            <a:ext cx="7704856" cy="1800200"/>
          </a:xfrm>
        </p:spPr>
        <p:txBody>
          <a:bodyPr/>
          <a:lstStyle/>
          <a:p>
            <a:pPr algn="ctr"/>
            <a:r>
              <a:rPr lang="es-CO" sz="7200" dirty="0" smtClean="0"/>
              <a:t>Reto API REST</a:t>
            </a:r>
            <a:endParaRPr lang="es-CO" sz="72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312024" y="6184574"/>
            <a:ext cx="7272808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endParaRPr lang="es-CO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752184" y="6184574"/>
            <a:ext cx="460851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endParaRPr lang="es-CO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891644" y="6717112"/>
            <a:ext cx="8676964" cy="457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s-CO" dirty="0" smtClean="0"/>
              <a:t>Zuleyma Londoño -  Elvis Mieles</a:t>
            </a:r>
          </a:p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3692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1804" y="404664"/>
            <a:ext cx="10882470" cy="486642"/>
          </a:xfrm>
        </p:spPr>
        <p:txBody>
          <a:bodyPr>
            <a:normAutofit fontScale="90000"/>
          </a:bodyPr>
          <a:lstStyle/>
          <a:p>
            <a:r>
              <a:rPr lang="es-CO" sz="4400" dirty="0" smtClean="0"/>
              <a:t>Introducción</a:t>
            </a:r>
            <a:r>
              <a:rPr lang="es-CO" dirty="0" smtClean="0"/>
              <a:t/>
            </a:r>
            <a:br>
              <a:rPr lang="es-CO" dirty="0" smtClean="0"/>
            </a:br>
            <a:endParaRPr lang="es-CO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18613" y="1639339"/>
            <a:ext cx="11348852" cy="4525963"/>
          </a:xfrm>
        </p:spPr>
        <p:txBody>
          <a:bodyPr/>
          <a:lstStyle/>
          <a:p>
            <a:pPr marL="0" indent="0" algn="just">
              <a:buNone/>
            </a:pPr>
            <a:r>
              <a:rPr lang="es-CO" dirty="0"/>
              <a:t>Se Automatiza una API tipos REST para verificar y validar el correcto funcionamiento de las tareas asignadas al servicio; Esta tiene 3 </a:t>
            </a:r>
            <a:r>
              <a:rPr lang="es-CO" dirty="0" smtClean="0"/>
              <a:t>módulos </a:t>
            </a:r>
            <a:r>
              <a:rPr lang="es-CO" dirty="0"/>
              <a:t>los cuales son: </a:t>
            </a:r>
            <a:endParaRPr lang="es-CO" dirty="0" smtClean="0"/>
          </a:p>
          <a:p>
            <a:pPr marL="514350" indent="-514350">
              <a:buAutoNum type="arabicPeriod"/>
            </a:pPr>
            <a:r>
              <a:rPr lang="es-CO" dirty="0" smtClean="0"/>
              <a:t>Modulo Autenticación</a:t>
            </a:r>
          </a:p>
          <a:p>
            <a:pPr marL="514350" indent="-514350">
              <a:buAutoNum type="arabicPeriod"/>
            </a:pPr>
            <a:r>
              <a:rPr lang="es-CO" dirty="0"/>
              <a:t>Módulo </a:t>
            </a:r>
            <a:r>
              <a:rPr lang="es-CO" dirty="0" err="1" smtClean="0"/>
              <a:t>Clients</a:t>
            </a:r>
            <a:endParaRPr lang="es-CO" dirty="0" smtClean="0"/>
          </a:p>
          <a:p>
            <a:pPr marL="514350" indent="-514350">
              <a:buAutoNum type="arabicPeriod"/>
            </a:pPr>
            <a:r>
              <a:rPr lang="es-CO" dirty="0"/>
              <a:t>Módulo </a:t>
            </a:r>
            <a:r>
              <a:rPr lang="es-CO" dirty="0" err="1"/>
              <a:t>Logs</a:t>
            </a:r>
            <a:endParaRPr lang="es-CO" dirty="0"/>
          </a:p>
        </p:txBody>
      </p:sp>
      <p:pic>
        <p:nvPicPr>
          <p:cNvPr id="1026" name="Picture 2" descr="Image result for API RE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968" y="3356992"/>
            <a:ext cx="2983294" cy="315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3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shingle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188640"/>
            <a:ext cx="5544616" cy="6765690"/>
          </a:xfrm>
        </p:spPr>
      </p:pic>
    </p:spTree>
    <p:extLst>
      <p:ext uri="{BB962C8B-B14F-4D97-AF65-F5344CB8AC3E}">
        <p14:creationId xmlns:p14="http://schemas.microsoft.com/office/powerpoint/2010/main" val="322927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Automatización del </a:t>
            </a:r>
            <a:r>
              <a:rPr lang="es-CO" dirty="0"/>
              <a:t>S</a:t>
            </a:r>
            <a:r>
              <a:rPr lang="es-CO" dirty="0" smtClean="0"/>
              <a:t>ervicio</a:t>
            </a:r>
            <a:endParaRPr lang="es-CO" dirty="0"/>
          </a:p>
        </p:txBody>
      </p:sp>
      <p:sp>
        <p:nvSpPr>
          <p:cNvPr id="4" name="Rectangle 3"/>
          <p:cNvSpPr/>
          <p:nvPr/>
        </p:nvSpPr>
        <p:spPr>
          <a:xfrm>
            <a:off x="4007768" y="2172928"/>
            <a:ext cx="7172388" cy="453650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angle 4"/>
          <p:cNvSpPr/>
          <p:nvPr/>
        </p:nvSpPr>
        <p:spPr>
          <a:xfrm>
            <a:off x="4626541" y="2392935"/>
            <a:ext cx="2854212" cy="680007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 smtClean="0"/>
              <a:t>Devops</a:t>
            </a:r>
            <a:endParaRPr lang="es-CO" dirty="0"/>
          </a:p>
        </p:txBody>
      </p:sp>
      <p:sp>
        <p:nvSpPr>
          <p:cNvPr id="6" name="Rectangle 5"/>
          <p:cNvSpPr/>
          <p:nvPr/>
        </p:nvSpPr>
        <p:spPr>
          <a:xfrm>
            <a:off x="7984809" y="2344897"/>
            <a:ext cx="2880320" cy="720080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Cloud</a:t>
            </a:r>
            <a:endParaRPr lang="es-CO" dirty="0"/>
          </a:p>
        </p:txBody>
      </p:sp>
      <p:sp>
        <p:nvSpPr>
          <p:cNvPr id="7" name="Rectangle 6"/>
          <p:cNvSpPr/>
          <p:nvPr/>
        </p:nvSpPr>
        <p:spPr>
          <a:xfrm>
            <a:off x="4600433" y="3288967"/>
            <a:ext cx="2880320" cy="3312368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 smtClean="0"/>
              <a:t>Repositorio</a:t>
            </a:r>
          </a:p>
          <a:p>
            <a:r>
              <a:rPr lang="es-CO" dirty="0" smtClean="0"/>
              <a:t>Pipeline</a:t>
            </a:r>
            <a:endParaRPr lang="es-CO" dirty="0"/>
          </a:p>
        </p:txBody>
      </p:sp>
      <p:sp>
        <p:nvSpPr>
          <p:cNvPr id="8" name="Rectangle 7"/>
          <p:cNvSpPr/>
          <p:nvPr/>
        </p:nvSpPr>
        <p:spPr>
          <a:xfrm>
            <a:off x="7984809" y="3284984"/>
            <a:ext cx="2880320" cy="3312368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 smtClean="0"/>
              <a:t>Key </a:t>
            </a:r>
            <a:r>
              <a:rPr lang="es-CO" dirty="0" err="1" smtClean="0"/>
              <a:t>Vault</a:t>
            </a:r>
            <a:endParaRPr lang="es-CO" dirty="0" smtClean="0"/>
          </a:p>
          <a:p>
            <a:r>
              <a:rPr lang="es-CO" dirty="0" smtClean="0"/>
              <a:t>Api-</a:t>
            </a:r>
            <a:r>
              <a:rPr lang="es-CO" dirty="0" err="1" smtClean="0"/>
              <a:t>Kubernetes</a:t>
            </a:r>
            <a:endParaRPr lang="es-CO" dirty="0"/>
          </a:p>
        </p:txBody>
      </p:sp>
      <p:pic>
        <p:nvPicPr>
          <p:cNvPr id="1030" name="Picture 6" descr="cloud, db, github, guardar, repository, save, share, technology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064" y="3585832"/>
            <a:ext cx="1206298" cy="120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zure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96" y="979164"/>
            <a:ext cx="3839072" cy="110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62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Conexión del Servicio y el Key </a:t>
            </a:r>
            <a:r>
              <a:rPr lang="es-CO" dirty="0" err="1" smtClean="0"/>
              <a:t>Vault</a:t>
            </a:r>
            <a:endParaRPr lang="es-CO" dirty="0"/>
          </a:p>
        </p:txBody>
      </p:sp>
      <p:sp>
        <p:nvSpPr>
          <p:cNvPr id="4" name="Rectangle 3"/>
          <p:cNvSpPr/>
          <p:nvPr/>
        </p:nvSpPr>
        <p:spPr>
          <a:xfrm>
            <a:off x="983432" y="3434270"/>
            <a:ext cx="1872208" cy="93610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Automatización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63952" y="2132856"/>
            <a:ext cx="1872208" cy="64807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Key </a:t>
            </a:r>
            <a:r>
              <a:rPr lang="es-CO" dirty="0" err="1" smtClean="0">
                <a:solidFill>
                  <a:schemeClr val="tx1"/>
                </a:solidFill>
              </a:rPr>
              <a:t>Vault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08174" y="4941168"/>
            <a:ext cx="1872208" cy="64807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API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0" name="Elbow Connector 9"/>
          <p:cNvCxnSpPr/>
          <p:nvPr/>
        </p:nvCxnSpPr>
        <p:spPr>
          <a:xfrm flipV="1">
            <a:off x="1919536" y="2456892"/>
            <a:ext cx="3744416" cy="900100"/>
          </a:xfrm>
          <a:prstGeom prst="bentConnector3">
            <a:avLst>
              <a:gd name="adj1" fmla="val 37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910235" y="1952235"/>
            <a:ext cx="1674174" cy="3907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err="1" smtClean="0">
                <a:solidFill>
                  <a:schemeClr val="tx1"/>
                </a:solidFill>
              </a:rPr>
              <a:t>Request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4" name="Elbow Connector 13"/>
          <p:cNvCxnSpPr>
            <a:stCxn id="5" idx="2"/>
            <a:endCxn id="4" idx="3"/>
          </p:cNvCxnSpPr>
          <p:nvPr/>
        </p:nvCxnSpPr>
        <p:spPr>
          <a:xfrm rot="5400000">
            <a:off x="4167151" y="1469417"/>
            <a:ext cx="1121394" cy="37444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791744" y="3434270"/>
            <a:ext cx="1674174" cy="3907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err="1" smtClean="0">
                <a:solidFill>
                  <a:schemeClr val="tx1"/>
                </a:solidFill>
              </a:rPr>
              <a:t>Respons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2052" name="Picture 4" descr="Image result for fireward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394" y="1929269"/>
            <a:ext cx="2695524" cy="15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Elbow Connector 24"/>
          <p:cNvCxnSpPr/>
          <p:nvPr/>
        </p:nvCxnSpPr>
        <p:spPr>
          <a:xfrm rot="16200000" flipH="1">
            <a:off x="4857519" y="7180254"/>
            <a:ext cx="263783" cy="1379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4" descr="Image result for fireward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260" y="3269977"/>
            <a:ext cx="2695524" cy="15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Elbow Connector 23"/>
          <p:cNvCxnSpPr>
            <a:stCxn id="4" idx="2"/>
            <a:endCxn id="6" idx="1"/>
          </p:cNvCxnSpPr>
          <p:nvPr/>
        </p:nvCxnSpPr>
        <p:spPr>
          <a:xfrm rot="16200000" flipH="1">
            <a:off x="3816440" y="2473470"/>
            <a:ext cx="894830" cy="46886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3520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Conexión de Pipeline con la automatización</a:t>
            </a:r>
            <a:endParaRPr lang="es-C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" r="1195"/>
          <a:stretch/>
        </p:blipFill>
        <p:spPr>
          <a:xfrm>
            <a:off x="487203" y="1556792"/>
            <a:ext cx="11211672" cy="4804895"/>
          </a:xfrm>
        </p:spPr>
      </p:pic>
    </p:spTree>
    <p:extLst>
      <p:ext uri="{BB962C8B-B14F-4D97-AF65-F5344CB8AC3E}">
        <p14:creationId xmlns:p14="http://schemas.microsoft.com/office/powerpoint/2010/main" val="145533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7692" y="2318366"/>
            <a:ext cx="2563972" cy="4234833"/>
          </a:xfrm>
        </p:spPr>
        <p:txBody>
          <a:bodyPr/>
          <a:lstStyle/>
          <a:p>
            <a:pPr algn="ctr"/>
            <a:r>
              <a:rPr lang="es-CO" dirty="0" smtClean="0"/>
              <a:t>Datos</a:t>
            </a:r>
            <a:endParaRPr lang="es-CO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64538"/>
              </p:ext>
            </p:extLst>
          </p:nvPr>
        </p:nvGraphicFramePr>
        <p:xfrm>
          <a:off x="4007768" y="1340768"/>
          <a:ext cx="8127999" cy="432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49909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7064749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82372277"/>
                    </a:ext>
                  </a:extLst>
                </a:gridCol>
              </a:tblGrid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Descripción del modulo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Casos de</a:t>
                      </a:r>
                      <a:r>
                        <a:rPr lang="es-CO" baseline="0" dirty="0" smtClean="0"/>
                        <a:t> pruebas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Casos de pruebas-Bugs</a:t>
                      </a:r>
                      <a:r>
                        <a:rPr lang="es-CO" baseline="0" dirty="0" smtClean="0"/>
                        <a:t>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671745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Modulo Autenticación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7754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Módulo </a:t>
                      </a:r>
                      <a:r>
                        <a:rPr lang="es-CO" dirty="0" err="1" smtClean="0"/>
                        <a:t>Clients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21</a:t>
                      </a:r>
                    </a:p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20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800719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Módulo </a:t>
                      </a:r>
                      <a:r>
                        <a:rPr lang="es-CO" dirty="0" err="1" smtClean="0"/>
                        <a:t>Logs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220105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Totales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29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28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014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3900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439816" y="764704"/>
            <a:ext cx="7416824" cy="5904656"/>
          </a:xfrm>
        </p:spPr>
        <p:txBody>
          <a:bodyPr/>
          <a:lstStyle/>
          <a:p>
            <a:r>
              <a:rPr lang="es-CO" dirty="0" smtClean="0"/>
              <a:t>Cambiar </a:t>
            </a:r>
            <a:r>
              <a:rPr lang="es-CO" dirty="0"/>
              <a:t>el protocolo http a Https - por seguridad</a:t>
            </a:r>
          </a:p>
          <a:p>
            <a:r>
              <a:rPr lang="es-CO" dirty="0" smtClean="0"/>
              <a:t>Configurar </a:t>
            </a:r>
            <a:r>
              <a:rPr lang="es-CO" dirty="0"/>
              <a:t>mas estados de </a:t>
            </a:r>
            <a:r>
              <a:rPr lang="es-CO" dirty="0" smtClean="0"/>
              <a:t>código </a:t>
            </a:r>
            <a:r>
              <a:rPr lang="es-CO" dirty="0"/>
              <a:t>en los servicios.</a:t>
            </a:r>
          </a:p>
          <a:p>
            <a:r>
              <a:rPr lang="es-CO" dirty="0" smtClean="0"/>
              <a:t>Cuando </a:t>
            </a:r>
            <a:r>
              <a:rPr lang="es-CO" dirty="0"/>
              <a:t>falta un datos en el servicio actualizar cliente; Adjuntar un mensaje (¡</a:t>
            </a:r>
            <a:r>
              <a:rPr lang="es-CO" dirty="0" err="1"/>
              <a:t>Uups</a:t>
            </a:r>
            <a:r>
              <a:rPr lang="es-CO" dirty="0"/>
              <a:t>!, Algo salió mal, verifica tus datos)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7692" y="2318366"/>
            <a:ext cx="3284052" cy="4234833"/>
          </a:xfrm>
        </p:spPr>
        <p:txBody>
          <a:bodyPr>
            <a:normAutofit/>
          </a:bodyPr>
          <a:lstStyle/>
          <a:p>
            <a:r>
              <a:rPr lang="es-CO" sz="2800" dirty="0" smtClean="0"/>
              <a:t>Recomendaciones 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627178529"/>
      </p:ext>
    </p:extLst>
  </p:cSld>
  <p:clrMapOvr>
    <a:masterClrMapping/>
  </p:clrMapOvr>
</p:sld>
</file>

<file path=ppt/theme/theme1.xml><?xml version="1.0" encoding="utf-8"?>
<a:theme xmlns:a="http://schemas.openxmlformats.org/drawingml/2006/main" name="21_Corp Template 201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0.xml><?xml version="1.0" encoding="utf-8"?>
<a:theme xmlns:a="http://schemas.openxmlformats.org/drawingml/2006/main" name="19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1.xml><?xml version="1.0" encoding="utf-8"?>
<a:theme xmlns:a="http://schemas.openxmlformats.org/drawingml/2006/main" name="22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2.xml><?xml version="1.0" encoding="utf-8"?>
<a:theme xmlns:a="http://schemas.openxmlformats.org/drawingml/2006/main" name="34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3.xml><?xml version="1.0" encoding="utf-8"?>
<a:theme xmlns:a="http://schemas.openxmlformats.org/drawingml/2006/main" name="33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4.xml><?xml version="1.0" encoding="utf-8"?>
<a:theme xmlns:a="http://schemas.openxmlformats.org/drawingml/2006/main" name="32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5.xml><?xml version="1.0" encoding="utf-8"?>
<a:theme xmlns:a="http://schemas.openxmlformats.org/drawingml/2006/main" name="31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6.xml><?xml version="1.0" encoding="utf-8"?>
<a:theme xmlns:a="http://schemas.openxmlformats.org/drawingml/2006/main" name="30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0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3.xml><?xml version="1.0" encoding="utf-8"?>
<a:theme xmlns:a="http://schemas.openxmlformats.org/drawingml/2006/main" name="23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4.xml><?xml version="1.0" encoding="utf-8"?>
<a:theme xmlns:a="http://schemas.openxmlformats.org/drawingml/2006/main" name="24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5.xml><?xml version="1.0" encoding="utf-8"?>
<a:theme xmlns:a="http://schemas.openxmlformats.org/drawingml/2006/main" name="25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6.xml><?xml version="1.0" encoding="utf-8"?>
<a:theme xmlns:a="http://schemas.openxmlformats.org/drawingml/2006/main" name="26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7.xml><?xml version="1.0" encoding="utf-8"?>
<a:theme xmlns:a="http://schemas.openxmlformats.org/drawingml/2006/main" name="27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8.xml><?xml version="1.0" encoding="utf-8"?>
<a:theme xmlns:a="http://schemas.openxmlformats.org/drawingml/2006/main" name="28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9.xml><?xml version="1.0" encoding="utf-8"?>
<a:theme xmlns:a="http://schemas.openxmlformats.org/drawingml/2006/main" name="29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C6B892B99B8E4893067FD43F998054" ma:contentTypeVersion="10" ma:contentTypeDescription="Create a new document." ma:contentTypeScope="" ma:versionID="10e368eda4a3ed7ed8cfc0126a58837c">
  <xsd:schema xmlns:xsd="http://www.w3.org/2001/XMLSchema" xmlns:p="http://schemas.microsoft.com/office/2006/metadata/properties" targetNamespace="http://schemas.microsoft.com/office/2006/metadata/properties" ma:root="true" ma:fieldsID="bfb85531492299a443187b2d09fe2a1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AA9ED77C-1423-4474-B687-D4D5ABEC63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050DAFBA-8624-4237-9CEF-7E3DE2A18A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A2F1EC-85E3-45CE-9EB2-FF1D216D1E89}">
  <ds:schemaRefs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Corp PPT Template (White) 2014 WideScreen - Copy</Template>
  <TotalTime>44873</TotalTime>
  <Words>154</Words>
  <Application>Microsoft Office PowerPoint</Application>
  <PresentationFormat>Widescreen</PresentationFormat>
  <Paragraphs>43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16</vt:i4>
      </vt:variant>
      <vt:variant>
        <vt:lpstr>Slide Titles</vt:lpstr>
      </vt:variant>
      <vt:variant>
        <vt:i4>8</vt:i4>
      </vt:variant>
    </vt:vector>
  </HeadingPairs>
  <TitlesOfParts>
    <vt:vector size="31" baseType="lpstr">
      <vt:lpstr>Arial</vt:lpstr>
      <vt:lpstr>Calibri</vt:lpstr>
      <vt:lpstr>Courier New</vt:lpstr>
      <vt:lpstr>Myriad Pro</vt:lpstr>
      <vt:lpstr>Segoe UI Semibold</vt:lpstr>
      <vt:lpstr>Segoe UI Symbol</vt:lpstr>
      <vt:lpstr>Wingdings</vt:lpstr>
      <vt:lpstr>21_Corp Template 2014</vt:lpstr>
      <vt:lpstr>20_Corp Template 2014</vt:lpstr>
      <vt:lpstr>23_Corp Template 2014</vt:lpstr>
      <vt:lpstr>24_Corp Template 2014</vt:lpstr>
      <vt:lpstr>25_Corp Template 2014</vt:lpstr>
      <vt:lpstr>26_Corp Template 2014</vt:lpstr>
      <vt:lpstr>27_Corp Template 2014</vt:lpstr>
      <vt:lpstr>28_Corp Template 2014</vt:lpstr>
      <vt:lpstr>29_Corp Template 2014</vt:lpstr>
      <vt:lpstr>19_Corp Template 2014</vt:lpstr>
      <vt:lpstr>22_Corp Template 2014</vt:lpstr>
      <vt:lpstr>34_Corp Template 2014</vt:lpstr>
      <vt:lpstr>33_Corp Template 2014</vt:lpstr>
      <vt:lpstr>32_Corp Template 2014</vt:lpstr>
      <vt:lpstr>31_Corp Template 2014</vt:lpstr>
      <vt:lpstr>30_Corp Template 2014</vt:lpstr>
      <vt:lpstr>Reto API REST</vt:lpstr>
      <vt:lpstr>Introducción </vt:lpstr>
      <vt:lpstr>PowerPoint Presentation</vt:lpstr>
      <vt:lpstr>Automatización del Servicio</vt:lpstr>
      <vt:lpstr>Conexión del Servicio y el Key Vault</vt:lpstr>
      <vt:lpstr>Conexión de Pipeline con la automatización</vt:lpstr>
      <vt:lpstr>Datos</vt:lpstr>
      <vt:lpstr>Recomendaciones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Transformation</dc:title>
  <dc:creator>Vandana  Sinha</dc:creator>
  <cp:lastModifiedBy>Elvis Mieles Guarin</cp:lastModifiedBy>
  <cp:revision>1299</cp:revision>
  <cp:lastPrinted>2016-07-21T20:35:34Z</cp:lastPrinted>
  <dcterms:created xsi:type="dcterms:W3CDTF">2014-11-06T06:34:00Z</dcterms:created>
  <dcterms:modified xsi:type="dcterms:W3CDTF">2020-02-18T20:59:14Z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0x010100BCC6B892B99B8E4893067FD43F998054</vt:lpwstr>
  </property>
</Properties>
</file>

<file path=docProps/thumbnail.jpeg>
</file>